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0" r:id="rId4"/>
    <p:sldId id="268" r:id="rId5"/>
    <p:sldId id="258" r:id="rId6"/>
    <p:sldId id="267" r:id="rId7"/>
    <p:sldId id="259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>
      <p:cViewPr varScale="1">
        <p:scale>
          <a:sx n="112" d="100"/>
          <a:sy n="112" d="100"/>
        </p:scale>
        <p:origin x="552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11/19/2022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11/19/2022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A2628-067A-C323-FBA6-C31DA7A775BA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11/19/2022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B76EC-9C90-0103-9CC3-35AF975EFC8A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11/19/2022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CF671-75FF-1DE3-226C-0AE8C98B331D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11/19/2022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5282A9-336E-CF1E-FA18-381A1854A3CC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11/19/2022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E25D1-C7A5-5DFF-4559-078E10FC197D}"/>
              </a:ext>
            </a:extLst>
          </p:cNvPr>
          <p:cNvSpPr txBox="1"/>
          <p:nvPr userDrawn="1"/>
        </p:nvSpPr>
        <p:spPr>
          <a:xfrm>
            <a:off x="9919853" y="235732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DSC 680</a:t>
            </a:r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11/19/2022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11/19/2022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www.picserver.org/highway-signs2/i/improvements.html" TargetMode="Externa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etangangal/heart-disease-dataset-uci" TargetMode="External"/><Relationship Id="rId2" Type="http://schemas.openxmlformats.org/officeDocument/2006/relationships/hyperlink" Target="https://www.cdc.gov/heartdisease/facts.ht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438" y="1905000"/>
            <a:ext cx="4098175" cy="891380"/>
          </a:xfrm>
        </p:spPr>
        <p:txBody>
          <a:bodyPr>
            <a:normAutofit/>
          </a:bodyPr>
          <a:lstStyle/>
          <a:p>
            <a:r>
              <a:rPr lang="en-US" sz="3200" dirty="0"/>
              <a:t>Medicine: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150" y="2971800"/>
            <a:ext cx="4098175" cy="685800"/>
          </a:xfrm>
        </p:spPr>
        <p:txBody>
          <a:bodyPr/>
          <a:lstStyle/>
          <a:p>
            <a:r>
              <a:rPr lang="en-US" sz="2000" dirty="0"/>
              <a:t>Heart Disease Analysis and Detection</a:t>
            </a:r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B748C9CF-1257-A065-1A1D-34FA611BF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205187" y="4205013"/>
            <a:ext cx="2412998" cy="208017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Company name and logo group of information&#10;">
            <a:extLst>
              <a:ext uri="{FF2B5EF4-FFF2-40B4-BE49-F238E27FC236}">
                <a16:creationId xmlns:a16="http://schemas.microsoft.com/office/drawing/2014/main" id="{6242E5E2-38D9-BB01-9E8F-B0F23285FEFC}"/>
              </a:ext>
            </a:extLst>
          </p:cNvPr>
          <p:cNvGrpSpPr/>
          <p:nvPr/>
        </p:nvGrpSpPr>
        <p:grpSpPr>
          <a:xfrm>
            <a:off x="1534778" y="4774445"/>
            <a:ext cx="1753813" cy="941308"/>
            <a:chOff x="3020752" y="3075544"/>
            <a:chExt cx="1753813" cy="9413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319CED5-B7F6-FC0A-7371-A0304229CD92}"/>
                </a:ext>
              </a:extLst>
            </p:cNvPr>
            <p:cNvSpPr txBox="1"/>
            <p:nvPr/>
          </p:nvSpPr>
          <p:spPr>
            <a:xfrm>
              <a:off x="3202360" y="3075544"/>
              <a:ext cx="1367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DSC 680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C3DDBF-F63A-1096-7724-F97A627A753E}"/>
                </a:ext>
              </a:extLst>
            </p:cNvPr>
            <p:cNvSpPr txBox="1"/>
            <p:nvPr/>
          </p:nvSpPr>
          <p:spPr>
            <a:xfrm>
              <a:off x="3020752" y="3616742"/>
              <a:ext cx="17538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Adrian Rybinski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514">
        <p:fade/>
      </p:transition>
    </mc:Choice>
    <mc:Fallback xmlns="">
      <p:transition spd="med" advTm="1951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Results</a:t>
            </a:r>
            <a:br>
              <a:rPr lang="en-US" dirty="0"/>
            </a:br>
            <a:r>
              <a:rPr lang="en-US" sz="1800" dirty="0"/>
              <a:t>How did we do?</a:t>
            </a:r>
            <a:endParaRPr lang="en-US" dirty="0"/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D421804B-4E8A-C120-359E-3AB1FFA7D0CF}"/>
              </a:ext>
            </a:extLst>
          </p:cNvPr>
          <p:cNvSpPr txBox="1">
            <a:spLocks/>
          </p:cNvSpPr>
          <p:nvPr/>
        </p:nvSpPr>
        <p:spPr>
          <a:xfrm>
            <a:off x="248026" y="1828800"/>
            <a:ext cx="5847974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dirty="0"/>
              <a:t>The results far exceeded expectations</a:t>
            </a:r>
          </a:p>
          <a:p>
            <a:pPr>
              <a:buClr>
                <a:schemeClr val="accent2"/>
              </a:buClr>
            </a:pPr>
            <a:r>
              <a:rPr lang="en-US" dirty="0"/>
              <a:t>The accuracy of the all-variables model reached as high as 95%</a:t>
            </a:r>
          </a:p>
          <a:p>
            <a:pPr>
              <a:buClr>
                <a:schemeClr val="accent2"/>
              </a:buClr>
            </a:pPr>
            <a:r>
              <a:rPr lang="en-US" dirty="0"/>
              <a:t>The accuracy for the truncated data model did not outperform the former reaching accuracy levels of 72%</a:t>
            </a:r>
          </a:p>
          <a:p>
            <a:pPr>
              <a:buClr>
                <a:schemeClr val="accent2"/>
              </a:buClr>
            </a:pPr>
            <a:r>
              <a:rPr lang="en-US" dirty="0"/>
              <a:t>Additional data records are needed for enhancements/calibration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5876AE-3958-3F12-6FFF-E2FCB0CD8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546167"/>
              </p:ext>
            </p:extLst>
          </p:nvPr>
        </p:nvGraphicFramePr>
        <p:xfrm>
          <a:off x="5791200" y="2209800"/>
          <a:ext cx="5937251" cy="3037840"/>
        </p:xfrm>
        <a:graphic>
          <a:graphicData uri="http://schemas.openxmlformats.org/drawingml/2006/table">
            <a:tbl>
              <a:tblPr firstRow="1" firstCol="1" bandRow="1"/>
              <a:tblGrid>
                <a:gridCol w="1413537">
                  <a:extLst>
                    <a:ext uri="{9D8B030D-6E8A-4147-A177-3AD203B41FA5}">
                      <a16:colId xmlns:a16="http://schemas.microsoft.com/office/drawing/2014/main" val="525553342"/>
                    </a:ext>
                  </a:extLst>
                </a:gridCol>
                <a:gridCol w="1132403">
                  <a:extLst>
                    <a:ext uri="{9D8B030D-6E8A-4147-A177-3AD203B41FA5}">
                      <a16:colId xmlns:a16="http://schemas.microsoft.com/office/drawing/2014/main" val="1760642857"/>
                    </a:ext>
                  </a:extLst>
                </a:gridCol>
                <a:gridCol w="1130437">
                  <a:extLst>
                    <a:ext uri="{9D8B030D-6E8A-4147-A177-3AD203B41FA5}">
                      <a16:colId xmlns:a16="http://schemas.microsoft.com/office/drawing/2014/main" val="1366250461"/>
                    </a:ext>
                  </a:extLst>
                </a:gridCol>
                <a:gridCol w="1130437">
                  <a:extLst>
                    <a:ext uri="{9D8B030D-6E8A-4147-A177-3AD203B41FA5}">
                      <a16:colId xmlns:a16="http://schemas.microsoft.com/office/drawing/2014/main" val="3145195465"/>
                    </a:ext>
                  </a:extLst>
                </a:gridCol>
                <a:gridCol w="1130437">
                  <a:extLst>
                    <a:ext uri="{9D8B030D-6E8A-4147-A177-3AD203B41FA5}">
                      <a16:colId xmlns:a16="http://schemas.microsoft.com/office/drawing/2014/main" val="404504112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 Variables Model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Truncated Data Model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27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Model/Algorithm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Standard Deviation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Standard Deviation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33098"/>
                  </a:ext>
                </a:extLst>
              </a:tr>
              <a:tr h="3601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0.762195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0.044725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0.721951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0.049024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889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Linear Discriminant Analysis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0.769512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0.057057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0.723171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0.049702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773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 Neighbors Classifier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0.809756</a:t>
                      </a:r>
                      <a:endParaRPr lang="en-US" sz="1100" dirty="0"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0.040520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0.696341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0.054932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855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Decision Tree Classifier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0.928049</a:t>
                      </a:r>
                      <a:endParaRPr lang="en-US" sz="1100" dirty="0">
                        <a:effectLst/>
                        <a:highlight>
                          <a:srgbClr val="00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0.019244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0.713415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0.052947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66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Gaussian Naïve Bayes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0.769512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0.049821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0.709756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0.044575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41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Linear Support Vector Classifier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0.768293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0.057200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0.723171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0.049702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365465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602C326-38C9-0180-812C-2333C2B68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527">
        <p:fade/>
      </p:transition>
    </mc:Choice>
    <mc:Fallback xmlns="">
      <p:transition spd="med" advTm="1315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Results (continued)</a:t>
            </a:r>
            <a:br>
              <a:rPr lang="en-US" dirty="0"/>
            </a:br>
            <a:r>
              <a:rPr lang="en-US" sz="1800" dirty="0"/>
              <a:t>How did we do?</a:t>
            </a:r>
            <a:endParaRPr lang="en-US" dirty="0"/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D421804B-4E8A-C120-359E-3AB1FFA7D0CF}"/>
              </a:ext>
            </a:extLst>
          </p:cNvPr>
          <p:cNvSpPr txBox="1">
            <a:spLocks/>
          </p:cNvSpPr>
          <p:nvPr/>
        </p:nvSpPr>
        <p:spPr>
          <a:xfrm>
            <a:off x="248026" y="1828800"/>
            <a:ext cx="5847974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dirty="0"/>
              <a:t>The Decision Tree Classifier has been selected as the optimal solution</a:t>
            </a:r>
          </a:p>
          <a:p>
            <a:pPr>
              <a:buClr>
                <a:schemeClr val="accent2"/>
              </a:buClr>
            </a:pPr>
            <a:r>
              <a:rPr lang="en-US" dirty="0"/>
              <a:t>Acceptable accuracy on both detection of the disease as well as determination that there is no disease present</a:t>
            </a:r>
          </a:p>
          <a:p>
            <a:pPr>
              <a:buClr>
                <a:schemeClr val="accent2"/>
              </a:buClr>
            </a:pPr>
            <a:r>
              <a:rPr lang="en-US" dirty="0"/>
              <a:t>Propose to move the model into clinical trials to observe the effectiveness of the predictions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61B7E-E28E-0CF8-B62C-66C1A3124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1676400"/>
            <a:ext cx="3405188" cy="290813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47AC87-2194-BA43-1B78-E2434D0A0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592685"/>
              </p:ext>
            </p:extLst>
          </p:nvPr>
        </p:nvGraphicFramePr>
        <p:xfrm>
          <a:off x="4716196" y="4988551"/>
          <a:ext cx="5937250" cy="1309497"/>
        </p:xfrm>
        <a:graphic>
          <a:graphicData uri="http://schemas.openxmlformats.org/drawingml/2006/table">
            <a:tbl>
              <a:tblPr firstRow="1" firstCol="1" bandRow="1"/>
              <a:tblGrid>
                <a:gridCol w="1187450">
                  <a:extLst>
                    <a:ext uri="{9D8B030D-6E8A-4147-A177-3AD203B41FA5}">
                      <a16:colId xmlns:a16="http://schemas.microsoft.com/office/drawing/2014/main" val="3952844923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1003564809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509015577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472370375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2998997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4567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642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993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403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462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Macro Avg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99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Weighted Avg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66307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871385-A301-FA73-46E9-50D938184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0131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4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962">
        <p:fade/>
      </p:transition>
    </mc:Choice>
    <mc:Fallback xmlns="">
      <p:transition spd="med" advTm="759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Risks and Opportunities</a:t>
            </a:r>
            <a:br>
              <a:rPr lang="en-US" dirty="0"/>
            </a:br>
            <a:r>
              <a:rPr lang="en-US" sz="1800" dirty="0"/>
              <a:t>How are we going to improve?</a:t>
            </a:r>
            <a:endParaRPr lang="en-US" dirty="0"/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D421804B-4E8A-C120-359E-3AB1FFA7D0CF}"/>
              </a:ext>
            </a:extLst>
          </p:cNvPr>
          <p:cNvSpPr txBox="1">
            <a:spLocks/>
          </p:cNvSpPr>
          <p:nvPr/>
        </p:nvSpPr>
        <p:spPr>
          <a:xfrm>
            <a:off x="248026" y="1828800"/>
            <a:ext cx="5847974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dirty="0"/>
              <a:t>Possible disparity if demographic data is included in the model even though medical institutions do focus on race/ethnicity impacts</a:t>
            </a:r>
          </a:p>
          <a:p>
            <a:pPr>
              <a:buClr>
                <a:schemeClr val="accent2"/>
              </a:buClr>
            </a:pPr>
            <a:r>
              <a:rPr lang="en-US" dirty="0"/>
              <a:t>Address possibility of determining if lack of correlation between variables and target can be improved or needed</a:t>
            </a:r>
          </a:p>
          <a:p>
            <a:pPr>
              <a:buClr>
                <a:schemeClr val="accent2"/>
              </a:buClr>
            </a:pPr>
            <a:r>
              <a:rPr lang="en-US" dirty="0"/>
              <a:t>Adoption may be limited if no clinical trials done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F06AA-9A4E-8958-00BF-1A885B228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1689887"/>
            <a:ext cx="2428875" cy="2387881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81EBA84-044B-7545-0AA9-C1C1F67D56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86600" y="4226845"/>
            <a:ext cx="3009900" cy="2006600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8102E17-ECD4-91E4-B12B-2F1B85AC8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87100" y="59286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4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398">
        <p:fade/>
      </p:transition>
    </mc:Choice>
    <mc:Fallback xmlns="">
      <p:transition spd="med" advTm="643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3B04C-EFBB-C2F5-B402-E533FD5E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40" y="2133600"/>
            <a:ext cx="3969520" cy="39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441">
        <p:fade/>
      </p:transition>
    </mc:Choice>
    <mc:Fallback xmlns="">
      <p:transition spd="med" advTm="26244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r>
              <a:rPr lang="en-US" sz="2000" dirty="0"/>
              <a:t>Where is the data coming from?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21D48-6CD0-EBC5-C645-226FF0275DFE}"/>
              </a:ext>
            </a:extLst>
          </p:cNvPr>
          <p:cNvSpPr txBox="1"/>
          <p:nvPr/>
        </p:nvSpPr>
        <p:spPr>
          <a:xfrm>
            <a:off x="304800" y="1981200"/>
            <a:ext cx="11506200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 for Disease Control and Prevention. Heart Disease Facts. Retrieved from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https://www.cdc.gov/heartdisease/facts.htm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October 20, 2022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Kaggle. Heart Disease Dataset UCI. Retrieved from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https://www.kaggle.com/datasets/ketangangal/heart-disease-dataset-uci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October 15, 2022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15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9144000" cy="45720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Introduction/Problem Statement			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Team Objective/Mission Statement		4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Health Conditions Analysis			5 – 6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Analysis					7 – 9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Observations and Results				10 – 11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Risks and Opportunities				12	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Questions/Answers Session			13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References						14</a:t>
            </a:r>
          </a:p>
        </p:txBody>
      </p:sp>
      <p:pic>
        <p:nvPicPr>
          <p:cNvPr id="6" name="Picture 5" descr="First Aid bandaged heart">
            <a:extLst>
              <a:ext uri="{FF2B5EF4-FFF2-40B4-BE49-F238E27FC236}">
                <a16:creationId xmlns:a16="http://schemas.microsoft.com/office/drawing/2014/main" id="{E39BB197-CC20-F6CB-C2F9-1320BA0DD1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743200"/>
            <a:ext cx="3454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671">
        <p:fade/>
      </p:transition>
    </mc:Choice>
    <mc:Fallback xmlns="">
      <p:transition spd="med" advTm="3867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Introduction/Problem Statement</a:t>
            </a:r>
            <a:br>
              <a:rPr lang="en-US" dirty="0"/>
            </a:br>
            <a:r>
              <a:rPr lang="en-US" sz="2000" dirty="0"/>
              <a:t>Why are we pursuing this project?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7162800" cy="3736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Even with medical technology advancements, the medical community is under constant pressure to do more and provide more accurate results.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focus is not longer to detect but prevent disease.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Heart disease continues to be the deadliest conditions for the American population</a:t>
            </a:r>
          </a:p>
        </p:txBody>
      </p:sp>
      <p:pic>
        <p:nvPicPr>
          <p:cNvPr id="8" name="Picture 7" descr="Doctor smiling">
            <a:extLst>
              <a:ext uri="{FF2B5EF4-FFF2-40B4-BE49-F238E27FC236}">
                <a16:creationId xmlns:a16="http://schemas.microsoft.com/office/drawing/2014/main" id="{AF20D0A6-ABEC-A0DB-428B-9FB586B87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31" y="1825625"/>
            <a:ext cx="3429333" cy="2286000"/>
          </a:xfrm>
          <a:prstGeom prst="rect">
            <a:avLst/>
          </a:prstGeom>
        </p:spPr>
      </p:pic>
      <p:pic>
        <p:nvPicPr>
          <p:cNvPr id="10" name="Picture 9" descr="Models of viruses on line graph">
            <a:extLst>
              <a:ext uri="{FF2B5EF4-FFF2-40B4-BE49-F238E27FC236}">
                <a16:creationId xmlns:a16="http://schemas.microsoft.com/office/drawing/2014/main" id="{BFE1D610-5241-5767-F7E5-0A2A61DCB6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512467"/>
            <a:ext cx="3556166" cy="21336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3EA70C-4298-8ECB-F3E6-3D3B4B643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9323" y="5943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776">
        <p:fade/>
      </p:transition>
    </mc:Choice>
    <mc:Fallback xmlns="">
      <p:transition spd="med" advTm="60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7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Objective/Mission Statement</a:t>
            </a:r>
            <a:br>
              <a:rPr lang="en-US" dirty="0"/>
            </a:br>
            <a:r>
              <a:rPr lang="en-US" sz="2000" dirty="0"/>
              <a:t>What we want to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7162800" cy="3736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Determine the best variable for heart disease detection/predictions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a sustainable model for heart disease predictions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Distribute the model for wide use in the medical and fitness communities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2DCF9355-C427-11AE-9F5A-86E10613DC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1811770"/>
            <a:ext cx="4470400" cy="2514600"/>
          </a:xfrm>
          <a:prstGeom prst="rect">
            <a:avLst/>
          </a:prstGeom>
        </p:spPr>
      </p:pic>
      <p:pic>
        <p:nvPicPr>
          <p:cNvPr id="7" name="Picture 6" descr="Man holding a red heart">
            <a:extLst>
              <a:ext uri="{FF2B5EF4-FFF2-40B4-BE49-F238E27FC236}">
                <a16:creationId xmlns:a16="http://schemas.microsoft.com/office/drawing/2014/main" id="{7640F2E8-4576-3DE3-9D4B-F86E999E08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763386"/>
            <a:ext cx="3543300" cy="23622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47AED5-0958-A073-316B-805F429D2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7600" y="61907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8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829">
        <p:fade/>
      </p:transition>
    </mc:Choice>
    <mc:Fallback xmlns="">
      <p:transition spd="med" advTm="418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2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Conditions Analysis</a:t>
            </a:r>
            <a:br>
              <a:rPr lang="en-US" dirty="0"/>
            </a:br>
            <a:r>
              <a:rPr lang="en-US" sz="2400" dirty="0"/>
              <a:t>Where are we now?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55144-CFD2-047F-673D-A43AEFFF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90" y="2057400"/>
            <a:ext cx="6477000" cy="45720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Heart disease is the leading cause of death in the United States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One person dies every 34 seconds in the United States from cardiovascular disease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About 697,000 people in the United States died from heart disease in 2020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Heart disease costs the United States about $229 billion each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201F7-4E2A-20BB-1432-561B7E4DE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943100"/>
            <a:ext cx="5470124" cy="43434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EEA0DC-D68A-921B-C21D-CBB53E9E2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900">
        <p:fade/>
      </p:transition>
    </mc:Choice>
    <mc:Fallback xmlns="">
      <p:transition spd="med" advTm="70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Conditions Analysis (continued)</a:t>
            </a:r>
            <a:br>
              <a:rPr lang="en-US" dirty="0"/>
            </a:br>
            <a:r>
              <a:rPr lang="en-US" sz="2400" dirty="0"/>
              <a:t>Where are we now?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55144-CFD2-047F-673D-A43AEFFF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195325"/>
            <a:ext cx="4495800" cy="457200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Heart disease is the leading cause of death regardless of race, ethnicity, or gender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People of most racial and ethnic groups in the United States are heavily impacted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5BDC14-CCF3-B715-7910-B9362471E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0736"/>
              </p:ext>
            </p:extLst>
          </p:nvPr>
        </p:nvGraphicFramePr>
        <p:xfrm>
          <a:off x="5238515" y="1905000"/>
          <a:ext cx="5937250" cy="305435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695685">
                  <a:extLst>
                    <a:ext uri="{9D8B030D-6E8A-4147-A177-3AD203B41FA5}">
                      <a16:colId xmlns:a16="http://schemas.microsoft.com/office/drawing/2014/main" val="1781826637"/>
                    </a:ext>
                  </a:extLst>
                </a:gridCol>
                <a:gridCol w="1272305">
                  <a:extLst>
                    <a:ext uri="{9D8B030D-6E8A-4147-A177-3AD203B41FA5}">
                      <a16:colId xmlns:a16="http://schemas.microsoft.com/office/drawing/2014/main" val="2870236025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2590791735"/>
                    </a:ext>
                  </a:extLst>
                </a:gridCol>
                <a:gridCol w="1484630">
                  <a:extLst>
                    <a:ext uri="{9D8B030D-6E8A-4147-A177-3AD203B41FA5}">
                      <a16:colId xmlns:a16="http://schemas.microsoft.com/office/drawing/2014/main" val="1728548668"/>
                    </a:ext>
                  </a:extLst>
                </a:gridCol>
              </a:tblGrid>
              <a:tr h="363728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Race of Ethnic Group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% of Deaths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Male, %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Female, %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1673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America Indian or Alaska Native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14.2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9809858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Asian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317205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Black (Non-Hispanic)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1611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Native Hawaiian or Other Pacific Islander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20.8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0473190"/>
                  </a:ext>
                </a:extLst>
              </a:tr>
              <a:tr h="3620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White (Non-Hispanic)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22.7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808147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Hispanic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379286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All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223291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More than One Race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16.9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8308057"/>
                  </a:ext>
                </a:extLst>
              </a:tr>
            </a:tbl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48174A-09FB-4531-66AB-A0921C8EFF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6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640">
        <p:fade/>
      </p:transition>
    </mc:Choice>
    <mc:Fallback xmlns="">
      <p:transition spd="med" advTm="586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br>
              <a:rPr lang="en-US" dirty="0"/>
            </a:br>
            <a:r>
              <a:rPr lang="en-US" sz="1800" dirty="0"/>
              <a:t>What was done so far.</a:t>
            </a:r>
            <a:endParaRPr lang="en-US" dirty="0"/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D421804B-4E8A-C120-359E-3AB1FFA7D0CF}"/>
              </a:ext>
            </a:extLst>
          </p:cNvPr>
          <p:cNvSpPr txBox="1">
            <a:spLocks/>
          </p:cNvSpPr>
          <p:nvPr/>
        </p:nvSpPr>
        <p:spPr>
          <a:xfrm>
            <a:off x="381000" y="2362200"/>
            <a:ext cx="5847974" cy="344225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dirty="0"/>
              <a:t>Obtained 1025 medical records from various sources on heart conditions</a:t>
            </a:r>
          </a:p>
          <a:p>
            <a:pPr>
              <a:buClr>
                <a:schemeClr val="accent2"/>
              </a:buClr>
            </a:pPr>
            <a:r>
              <a:rPr lang="en-US" dirty="0"/>
              <a:t>Analyzed data correlations</a:t>
            </a:r>
          </a:p>
          <a:p>
            <a:pPr>
              <a:buClr>
                <a:schemeClr val="accent2"/>
              </a:buClr>
            </a:pPr>
            <a:r>
              <a:rPr lang="en-US" dirty="0"/>
              <a:t>Cleaned/removed unused data</a:t>
            </a:r>
          </a:p>
          <a:p>
            <a:pPr>
              <a:buClr>
                <a:schemeClr val="accent2"/>
              </a:buClr>
            </a:pPr>
            <a:r>
              <a:rPr lang="en-US" dirty="0"/>
              <a:t>Developed categories for visualizations</a:t>
            </a:r>
          </a:p>
          <a:p>
            <a:pPr>
              <a:buClr>
                <a:schemeClr val="accent2"/>
              </a:buClr>
            </a:pPr>
            <a:r>
              <a:rPr lang="en-US" dirty="0"/>
              <a:t>Prepared data to be binary values for model fitting</a:t>
            </a:r>
          </a:p>
        </p:txBody>
      </p:sp>
      <p:pic>
        <p:nvPicPr>
          <p:cNvPr id="11" name="Picture 10" descr="Doctors discussing test results">
            <a:extLst>
              <a:ext uri="{FF2B5EF4-FFF2-40B4-BE49-F238E27FC236}">
                <a16:creationId xmlns:a16="http://schemas.microsoft.com/office/drawing/2014/main" id="{2873F579-C2B9-A2EB-904E-D15189E044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362200"/>
            <a:ext cx="5144756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A68F72-D88E-C0D7-0587-51D139CA303F}"/>
              </a:ext>
            </a:extLst>
          </p:cNvPr>
          <p:cNvSpPr txBox="1"/>
          <p:nvPr/>
        </p:nvSpPr>
        <p:spPr>
          <a:xfrm>
            <a:off x="171452" y="1760404"/>
            <a:ext cx="10953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purposes of the model development, we have completed the following:</a:t>
            </a:r>
          </a:p>
        </p:txBody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686890-A26B-285F-BBE4-D948877A8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61296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813">
        <p:fade/>
      </p:transition>
    </mc:Choice>
    <mc:Fallback xmlns="">
      <p:transition spd="med" advTm="518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1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(continued)</a:t>
            </a:r>
            <a:br>
              <a:rPr lang="en-US" dirty="0"/>
            </a:br>
            <a:r>
              <a:rPr lang="en-US" sz="1800" dirty="0"/>
              <a:t>What was done so far.</a:t>
            </a:r>
            <a:endParaRPr lang="en-US" dirty="0"/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D421804B-4E8A-C120-359E-3AB1FFA7D0CF}"/>
              </a:ext>
            </a:extLst>
          </p:cNvPr>
          <p:cNvSpPr txBox="1">
            <a:spLocks/>
          </p:cNvSpPr>
          <p:nvPr/>
        </p:nvSpPr>
        <p:spPr>
          <a:xfrm>
            <a:off x="248026" y="1828800"/>
            <a:ext cx="5847974" cy="44196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2"/>
              </a:buClr>
              <a:buNone/>
            </a:pPr>
            <a:r>
              <a:rPr lang="en-US" dirty="0"/>
              <a:t>For the purposes of the model development, we have uncovered the following patterns and insights:</a:t>
            </a:r>
          </a:p>
          <a:p>
            <a:pPr>
              <a:buClr>
                <a:schemeClr val="accent2"/>
              </a:buClr>
            </a:pPr>
            <a:r>
              <a:rPr lang="en-US" dirty="0"/>
              <a:t>Age was indicating a contrary results as compared to medical guidance.  In our date younger people were more likely to have heart disease.</a:t>
            </a:r>
          </a:p>
          <a:p>
            <a:pPr>
              <a:buClr>
                <a:schemeClr val="accent2"/>
              </a:buClr>
            </a:pPr>
            <a:r>
              <a:rPr lang="en-US" dirty="0"/>
              <a:t>Cholesterol and high heart rates were inline with assumptions.</a:t>
            </a:r>
          </a:p>
          <a:p>
            <a:pPr>
              <a:buClr>
                <a:schemeClr val="accent2"/>
              </a:buClr>
            </a:pPr>
            <a:r>
              <a:rPr lang="en-US" dirty="0"/>
              <a:t>Data distribution was also inline for Heart rates showing higher rate being a factor in heart disease.</a:t>
            </a:r>
          </a:p>
          <a:p>
            <a:pPr>
              <a:buClr>
                <a:schemeClr val="accent2"/>
              </a:buClr>
            </a:pPr>
            <a:r>
              <a:rPr lang="en-US" dirty="0"/>
              <a:t>Our data set also indicated that the population of patients had a level distribution for cholesterol levels which we thought would be more skewed to the higher range but was not. </a:t>
            </a:r>
          </a:p>
          <a:p>
            <a:pPr>
              <a:buClr>
                <a:schemeClr val="accent2"/>
              </a:buClr>
            </a:pPr>
            <a:r>
              <a:rPr lang="en-US" dirty="0"/>
              <a:t>No one variable had a significant correlation with heart disease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71940-9613-12A7-DA2B-4BC31ED3A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090" y="1752601"/>
            <a:ext cx="2618710" cy="175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03DF29-C25B-C463-D30D-6F7AC73BC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1784648"/>
            <a:ext cx="2543208" cy="1720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7B04C0-CD1A-9511-1949-10660E2DF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519" y="3867150"/>
            <a:ext cx="2489489" cy="238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75E7CF-3BF5-346B-B75F-3BD4D6392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6091" y="3909218"/>
            <a:ext cx="2618710" cy="2339182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7B2F72-55D3-91E8-9F0E-E82E0F4BE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06208" y="6284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233">
        <p:fade/>
      </p:transition>
    </mc:Choice>
    <mc:Fallback xmlns="">
      <p:transition spd="med" advTm="1262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(continued)</a:t>
            </a:r>
            <a:br>
              <a:rPr lang="en-US" dirty="0"/>
            </a:br>
            <a:r>
              <a:rPr lang="en-US" sz="1800" dirty="0"/>
              <a:t>What was done so far.</a:t>
            </a:r>
            <a:endParaRPr lang="en-US" dirty="0"/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D421804B-4E8A-C120-359E-3AB1FFA7D0CF}"/>
              </a:ext>
            </a:extLst>
          </p:cNvPr>
          <p:cNvSpPr txBox="1">
            <a:spLocks/>
          </p:cNvSpPr>
          <p:nvPr/>
        </p:nvSpPr>
        <p:spPr>
          <a:xfrm>
            <a:off x="248026" y="1828800"/>
            <a:ext cx="5847974" cy="4419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dirty="0"/>
              <a:t>There were very few outliers in the main data elements which solidified our choice of data</a:t>
            </a:r>
          </a:p>
          <a:p>
            <a:pPr>
              <a:buClr>
                <a:schemeClr val="accent2"/>
              </a:buClr>
            </a:pPr>
            <a:r>
              <a:rPr lang="en-US" dirty="0"/>
              <a:t>The overall distribution of age and heart disease was inline but eventually discarded</a:t>
            </a:r>
          </a:p>
          <a:p>
            <a:pPr>
              <a:buClr>
                <a:schemeClr val="accent2"/>
              </a:buClr>
            </a:pPr>
            <a:r>
              <a:rPr lang="en-US" dirty="0"/>
              <a:t>All other variables were within set parameters for this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60005-895B-C6B8-504E-17DE1F260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966912"/>
            <a:ext cx="4494757" cy="4143375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1AFC3D-35C4-CDBB-F941-E86801B87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52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3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547">
        <p:fade/>
      </p:transition>
    </mc:Choice>
    <mc:Fallback xmlns="">
      <p:transition spd="med" advTm="435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163</TotalTime>
  <Words>909</Words>
  <Application>Microsoft Office PowerPoint</Application>
  <PresentationFormat>Widescreen</PresentationFormat>
  <Paragraphs>176</Paragraphs>
  <Slides>14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Franklin Gothic Medium</vt:lpstr>
      <vt:lpstr>Wingdings</vt:lpstr>
      <vt:lpstr>Medical Design 16x9</vt:lpstr>
      <vt:lpstr>Medicine:</vt:lpstr>
      <vt:lpstr>Table of Contents</vt:lpstr>
      <vt:lpstr>Introduction/Problem Statement Why are we pursuing this project?</vt:lpstr>
      <vt:lpstr>Team Objective/Mission Statement What we want to do?</vt:lpstr>
      <vt:lpstr>Health Conditions Analysis Where are we now?</vt:lpstr>
      <vt:lpstr>Health Conditions Analysis (continued) Where are we now?</vt:lpstr>
      <vt:lpstr>Data Analysis What was done so far.</vt:lpstr>
      <vt:lpstr>Data Analysis (continued) What was done so far.</vt:lpstr>
      <vt:lpstr>Data Analysis (continued) What was done so far.</vt:lpstr>
      <vt:lpstr>Observations and Results How did we do?</vt:lpstr>
      <vt:lpstr>Observations and Results (continued) How did we do?</vt:lpstr>
      <vt:lpstr>Project Risks and Opportunities How are we going to improve?</vt:lpstr>
      <vt:lpstr>Questions and Answers</vt:lpstr>
      <vt:lpstr>References Where is the data coming from?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Medicine:</dc:title>
  <dc:creator>Adrian Rybinski</dc:creator>
  <cp:lastModifiedBy>Adrian Rybinski</cp:lastModifiedBy>
  <cp:revision>7</cp:revision>
  <dcterms:created xsi:type="dcterms:W3CDTF">2022-10-26T16:49:04Z</dcterms:created>
  <dcterms:modified xsi:type="dcterms:W3CDTF">2022-11-19T20:04:22Z</dcterms:modified>
</cp:coreProperties>
</file>